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60" r:id="rId3"/>
    <p:sldId id="258" r:id="rId4"/>
    <p:sldId id="261" r:id="rId5"/>
    <p:sldId id="275" r:id="rId6"/>
    <p:sldId id="265" r:id="rId7"/>
    <p:sldId id="266" r:id="rId8"/>
    <p:sldId id="269" r:id="rId9"/>
    <p:sldId id="270" r:id="rId10"/>
    <p:sldId id="276" r:id="rId11"/>
    <p:sldId id="278" r:id="rId12"/>
    <p:sldId id="285" r:id="rId13"/>
    <p:sldId id="284" r:id="rId14"/>
    <p:sldId id="283" r:id="rId15"/>
    <p:sldId id="287" r:id="rId16"/>
    <p:sldId id="282" r:id="rId17"/>
    <p:sldId id="281" r:id="rId18"/>
    <p:sldId id="279" r:id="rId19"/>
    <p:sldId id="286" r:id="rId20"/>
    <p:sldId id="268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480B4-1E25-4833-8712-8DFF3108706F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7C101-F133-43F1-ABE2-0F52D13B060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4348A1-D488-484C-B4CB-F98F2D9509C8}"/>
              </a:ext>
            </a:extLst>
          </p:cNvPr>
          <p:cNvSpPr/>
          <p:nvPr/>
        </p:nvSpPr>
        <p:spPr>
          <a:xfrm>
            <a:off x="5046416" y="4142995"/>
            <a:ext cx="3240360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Рабочая программа доу танцевального кружка музыкальный руководитель - Большой архив учебнико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Рабочая программа доу танцевального кружка музыкальный руководитель - Большой архив учебнико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214422"/>
            <a:ext cx="7992888" cy="38707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«Музыкально–ритмические упражнения, как средство развития</a:t>
            </a:r>
          </a:p>
          <a:p>
            <a:pPr algn="ctr"/>
            <a:r>
              <a:rPr lang="ru-RU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музыкальных способностей детей дошкольного возраста</a:t>
            </a:r>
          </a:p>
          <a:p>
            <a:pPr algn="ctr"/>
            <a:endParaRPr lang="ru-RU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составил: </a:t>
            </a:r>
          </a:p>
          <a:p>
            <a:pPr algn="r"/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</a:p>
          <a:p>
            <a:pPr algn="r"/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МКДО «Детский сад общеразвивающего вида» </a:t>
            </a:r>
          </a:p>
          <a:p>
            <a:pPr algn="r"/>
            <a:r>
              <a:rPr 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Фоменко В.В.</a:t>
            </a:r>
          </a:p>
          <a:p>
            <a:pPr algn="ctr"/>
            <a:endParaRPr lang="ru-RU" sz="280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975969" y="1600200"/>
          <a:ext cx="5192061" cy="4525963"/>
        </p:xfrm>
        <a:graphic>
          <a:graphicData uri="http://schemas.openxmlformats.org/drawingml/2006/table">
            <a:tbl>
              <a:tblPr/>
              <a:tblGrid>
                <a:gridCol w="5192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59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u="sng">
                          <a:latin typeface="Calibri"/>
                          <a:ea typeface="Calibri"/>
                          <a:cs typeface="Times New Roman"/>
                        </a:rPr>
                        <a:t>Практическая часть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Calibri"/>
                        </a:rPr>
                        <a:t>●</a:t>
                      </a: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 Разработка  рабочей программы в соответствии  с ФГОС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Образовательная область   Художественно- эстетическое развитие « Музыка»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Calibri"/>
                        </a:rPr>
                        <a:t>●Работа с семьёй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Calibri"/>
                        </a:rPr>
                        <a:t>- Выступление с презентацией на  общем родительском собрании  с целью знакомства родителей с программными задачами и содержанием работы по музыкальному воспитанию детей раннего возраста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Calibri"/>
                        </a:rPr>
                        <a:t>Презентация  по теме: « Музыкальное воспитание детей раннего возраста  в ДОУ»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Calibri"/>
                        </a:rPr>
                        <a:t>Презентация по теме : « Театрально игровая деятельность детей»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Calibri"/>
                        </a:rPr>
                        <a:t>- подбор консультаций, рекомендаций в работе с детьми раннего возраста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Calibri"/>
                        </a:rPr>
                        <a:t>●</a:t>
                      </a: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   Подбор и пополнение музыкально- ритмических, дидактических игр, танцев, атрибутики для развития эмоционального    восприятия музыки детьми раннего возраста по средствам театрализованной деятельности.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Calibri"/>
                        </a:rPr>
                        <a:t>- Изготовление атрибутики для музыкально- ритмических плясок, танцев.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Calibri"/>
                        </a:rPr>
                        <a:t>Ленточки, султанчики, снежинки, листочки ( осенние),   погремушки – шумелки, звёздочки,  капельки.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Calibri"/>
                        </a:rPr>
                        <a:t>- Изготовление  масок, шапочек для театрализованных постановок, игр.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Calibri"/>
                        </a:rPr>
                        <a:t>Шляпы на голову  – цветочки, лягушата,  котята,  цыплята.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Calibri"/>
                        </a:rPr>
                        <a:t>Маски домашних и диких животных.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351" marR="973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2" descr="Рабочая программа доу танцевального кружка музыкальный руководитель - Большой архив учебнико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077775"/>
              </p:ext>
            </p:extLst>
          </p:nvPr>
        </p:nvGraphicFramePr>
        <p:xfrm>
          <a:off x="271490" y="274638"/>
          <a:ext cx="8620990" cy="4983162"/>
        </p:xfrm>
        <a:graphic>
          <a:graphicData uri="http://schemas.openxmlformats.org/drawingml/2006/table">
            <a:tbl>
              <a:tblPr/>
              <a:tblGrid>
                <a:gridCol w="8620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83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Виды музыкально-ритмических упражнений </a:t>
                      </a:r>
                      <a:endParaRPr lang="ru-RU" sz="1800" b="1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</a:rPr>
                        <a:t>Упражнения со звучащими жестами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Звучащие жесты – это игра звуками своего тела, игра на его поверхности: хлопки, шлепки по бёдрам, груди, притопы ногами, щелчки пальцами, цоканье языком и др. Идея использовать в ритмических упражнениях те инструменты, которые даны человеку самой природой, отличается универсальностью, важной для массовой педагогики, т. к. подобные формы ритмического сопровождения в том или ином виде есть у всех народов мира, в том числе и в русском фольклоре.                                                                                                     Звучащие жесты – это самый эффективный способ формирования чувства метра и ритма у детей</a:t>
                      </a: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.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415" marR="874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25737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абочая программа доу танцевального кружка музыкальный руководитель - Большой архив учебнико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52536" y="-675456"/>
            <a:ext cx="9505056" cy="7533456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132822"/>
              </p:ext>
            </p:extLst>
          </p:nvPr>
        </p:nvGraphicFramePr>
        <p:xfrm>
          <a:off x="179512" y="-171400"/>
          <a:ext cx="8964488" cy="5188070"/>
        </p:xfrm>
        <a:graphic>
          <a:graphicData uri="http://schemas.openxmlformats.org/drawingml/2006/table">
            <a:tbl>
              <a:tblPr/>
              <a:tblGrid>
                <a:gridCol w="8964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8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Ритмодекламация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Ритмопроизнесение текста или стихов в заданном ритме.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err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</a:rPr>
                        <a:t>Ритмодекламация</a:t>
                      </a: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может идти на фоне ритмического сопровождения звучащих жестов (хлопки, шлепки, щелчки, притопы и т. п.), шумовых инструментов, звучания мелодии, может сопровождаться различными движениями, что помогает детям телесно пережить ощущение темпа, динамики, ритма речи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15186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абочая программа доу танцевального кружка музыкальный руководитель - Большой архив учебнико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52536" y="-531440"/>
            <a:ext cx="9505056" cy="7533456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754148"/>
              </p:ext>
            </p:extLst>
          </p:nvPr>
        </p:nvGraphicFramePr>
        <p:xfrm>
          <a:off x="0" y="-387424"/>
          <a:ext cx="8604448" cy="4824536"/>
        </p:xfrm>
        <a:graphic>
          <a:graphicData uri="http://schemas.openxmlformats.org/drawingml/2006/table">
            <a:tbl>
              <a:tblPr/>
              <a:tblGrid>
                <a:gridCol w="8604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4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Ритмические упражнения «Эхо – ответ»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В играх приём «эхо» дает возможность ребенку постоянно участвовать в процессе, быть ведущим.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Сначала ребенок способен только повторять то, что слышит, а после у него появляется свой вариант, свой ритмический рисунок, своя модель, свой образ, своя мелодия.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37965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абочая программа доу танцевального кружка музыкальный руководитель - Большой архив учебнико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52536" y="-675456"/>
            <a:ext cx="9505056" cy="7533456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43608" y="428604"/>
          <a:ext cx="6840760" cy="2248408"/>
        </p:xfrm>
        <a:graphic>
          <a:graphicData uri="http://schemas.openxmlformats.org/drawingml/2006/table">
            <a:tbl>
              <a:tblPr/>
              <a:tblGrid>
                <a:gridCol w="684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44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460FF9-0143-429A-B332-FAD270FB6E8B}"/>
              </a:ext>
            </a:extLst>
          </p:cNvPr>
          <p:cNvSpPr/>
          <p:nvPr/>
        </p:nvSpPr>
        <p:spPr>
          <a:xfrm>
            <a:off x="53752" y="116632"/>
            <a:ext cx="8820472" cy="751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Упражнения с ритмическими  палочками (клавесы)</a:t>
            </a:r>
            <a:endParaRPr lang="ru-RU" sz="1600" b="1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Главная цель игр с палочками состоит в том, что решается целый комплекс задач, связанных 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- с развитием речевых интонаций голоса,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развитием мелкой моторики,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развитием координации движений.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разучивание при этом забавных стишков, прибауток развивает детскую память и речь.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100"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077072"/>
            <a:ext cx="3816424" cy="241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4429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абочая программа доу танцевального кружка музыкальный руководитель - Большой архив учебнико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52536" y="-675456"/>
            <a:ext cx="9505056" cy="7533456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87003"/>
              </p:ext>
            </p:extLst>
          </p:nvPr>
        </p:nvGraphicFramePr>
        <p:xfrm>
          <a:off x="143508" y="274638"/>
          <a:ext cx="8856984" cy="9087580"/>
        </p:xfrm>
        <a:graphic>
          <a:graphicData uri="http://schemas.openxmlformats.org/drawingml/2006/table">
            <a:tbl>
              <a:tblPr/>
              <a:tblGrid>
                <a:gridCol w="8856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87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Ритмические упражнения «с именами»</a:t>
                      </a: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Эти упражнения имеют особую ценность для личностного становления детей, помогают в развитии чувства ритма, внимания, способности к импровизации и.т.д.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Игры с именами являются своеобразными тренингами, дающими возможность ребенку представить себя в различных ролях, «примерить» на себя эти роли, найти свой образ, свой стиль. Этот прием позволяет ребенку не только увидеть себя со стороны, но и ощутить свою значимость в коллективе. Кроме этого, звучание собственного имени из уст окружающих вызывает положительные эмоции и настраивает на доброжелательные отношения с ними. Громкое, четкое произношение своего имени помогает ребенку справиться с робостью, почувствовать свои силы и уверенность в себе.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540387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абочая программа доу танцевального кружка музыкальный руководитель - Большой архив учебнико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52536" y="-675456"/>
            <a:ext cx="9505056" cy="7533456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43608" y="428604"/>
          <a:ext cx="6840760" cy="2248408"/>
        </p:xfrm>
        <a:graphic>
          <a:graphicData uri="http://schemas.openxmlformats.org/drawingml/2006/table">
            <a:tbl>
              <a:tblPr/>
              <a:tblGrid>
                <a:gridCol w="684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44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A49A1F-B22C-48F7-9EAF-F4F402E5FB17}"/>
              </a:ext>
            </a:extLst>
          </p:cNvPr>
          <p:cNvSpPr/>
          <p:nvPr/>
        </p:nvSpPr>
        <p:spPr>
          <a:xfrm>
            <a:off x="251520" y="746532"/>
            <a:ext cx="8435280" cy="588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Ритмические упражнения  с различными предметами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endParaRPr lang="ru-RU" b="1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Ритмические игры с предметами служат для восприятия и воспроизведения музыкального ритма в соответствии с музыкальным отрывком пьесы, используем  предметы: шарфы, мячи, обручи, платочки, игрушки и.т.д.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100"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420889"/>
            <a:ext cx="3672408" cy="20657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725144"/>
            <a:ext cx="3324166" cy="181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19963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абочая программа доу танцевального кружка музыкальный руководитель - Большой архив учебнико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80528" y="-171400"/>
            <a:ext cx="9505056" cy="7533456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43608" y="428604"/>
          <a:ext cx="6840760" cy="2248408"/>
        </p:xfrm>
        <a:graphic>
          <a:graphicData uri="http://schemas.openxmlformats.org/drawingml/2006/table">
            <a:tbl>
              <a:tblPr/>
              <a:tblGrid>
                <a:gridCol w="684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44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E76ABE-9689-4950-A563-F85AE7FC4296}"/>
              </a:ext>
            </a:extLst>
          </p:cNvPr>
          <p:cNvSpPr/>
          <p:nvPr/>
        </p:nvSpPr>
        <p:spPr>
          <a:xfrm>
            <a:off x="179512" y="188640"/>
            <a:ext cx="8507288" cy="7509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b="1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Ритмические</a:t>
            </a:r>
            <a:r>
              <a:rPr lang="ru-RU" sz="2000" b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цепочки</a:t>
            </a:r>
            <a:r>
              <a:rPr lang="ru-RU" sz="2000" b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ru-RU" sz="1600" b="1"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это цепочки звуков, слогов или слов.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Выполнение речевых упражнений: произношение имен или ряда слов, состоящих из названий деревьев и цветов, игрушек, животных и.т.д.,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000" b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позволяет детям хорошо ориентироваться в соотношении звуков по длительности, перенести эти навыки в исполнительство на музыкальных инструментах.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b="1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100">
              <a:latin typeface="Calibri" panose="020f0502020204030204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43041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абочая программа доу танцевального кружка музыкальный руководитель - Большой архив учебнико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52536" y="-675456"/>
            <a:ext cx="9505056" cy="7533456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54392"/>
              </p:ext>
            </p:extLst>
          </p:nvPr>
        </p:nvGraphicFramePr>
        <p:xfrm>
          <a:off x="179512" y="-603448"/>
          <a:ext cx="8640960" cy="6823964"/>
        </p:xfrm>
        <a:graphic>
          <a:graphicData uri="http://schemas.openxmlformats.org/drawingml/2006/table">
            <a:tbl>
              <a:tblPr/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5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280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Упражнения для игры на детских музыкальных инструментах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Ритмический слух развивается в обучении игре на детских музыкальных инструментах. Игра на шумовых и особенно, ударных, инструментах способствует развитию чувства ритма у детей. Обучаясь игре на детских музыкальных инструментах, дети открывают для себя мир музыкальных звуков, осознаннее чувствуют и различают красоту звучания различных инструментов. У них улучшается качество пения, они чище поют, улучшается качество музыкально-ритмических движений, дети более четко воспроизводят ритм и сочетают пение и игру на инструментах.</a:t>
                      </a:r>
                      <a:endParaRPr kumimoji="0" lang="ru-RU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одном или нескольких звуках ребёнок может проиграть ритмический рисунок стихотворения или просто музыкального отрывка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09891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абочая программа доу танцевального кружка музыкальный руководитель - Большой архив учебнико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52536" y="-675456"/>
            <a:ext cx="9505056" cy="7533456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52053"/>
              </p:ext>
            </p:extLst>
          </p:nvPr>
        </p:nvGraphicFramePr>
        <p:xfrm>
          <a:off x="179512" y="-315416"/>
          <a:ext cx="8640960" cy="7910878"/>
        </p:xfrm>
        <a:graphic>
          <a:graphicData uri="http://schemas.openxmlformats.org/drawingml/2006/table">
            <a:tbl>
              <a:tblPr/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21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Упражнения с куклами-топотушками 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Это моё недавнее открытие. Смастерив танцевальные  куклы, я смогла завлечь детей в образовательный процесс.                                                                                           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  Куклы- топотушки прежде всего развивают чувство ритма. Дети чувствуют себя свободно и раскованно, надев на ноги куклы, которые «танцуют с ними». Они сами  чувствуют себя учителями, которые учат малышей как нужно двигаться.</a:t>
                      </a: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Игрушки - самоделки имеют большие педагогические возможности. Они развивают фантазию и творчество, конструктивное мышление и сообразительность, расширяют игровой опыт, дают знания об окружающем мире, обогащают словарь детей, формируют умение общаться друг с другом.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Дети очень любят эти упражнения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4365104"/>
            <a:ext cx="3287223" cy="196311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35626664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24000" y="3672681"/>
          <a:ext cx="6096000" cy="37211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ct val="0"/>
                        </a:spcAft>
                        <a:tabLst>
                          <a:tab pos="2009775"/>
                        </a:tabLs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 этап. Организационный ( обобщение)</a:t>
                      </a:r>
                      <a:r>
                        <a:rPr lang="ru-RU" sz="800" b="1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465"/>
                        </a:lnSpc>
                        <a:spcAft>
                          <a:spcPct val="0"/>
                        </a:spcAft>
                        <a:tabLst>
                          <a:tab pos="2009775"/>
                        </a:tabLst>
                      </a:pPr>
                      <a:r>
                        <a:rPr lang="ru-RU" sz="1100" b="1" u="sng">
                          <a:latin typeface="Calibri"/>
                          <a:ea typeface="Calibri"/>
                          <a:cs typeface="Times New Roman"/>
                        </a:rPr>
                        <a:t>Теоретическая часть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2" descr="Рабочая программа доу танцевального кружка музыкальный руководитель - Большой архив учебнико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2214554"/>
          <a:ext cx="6096000" cy="1404946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4946">
                <a:tc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ct val="0"/>
                        </a:spcAft>
                        <a:tabLst>
                          <a:tab pos="2009775"/>
                        </a:tabLs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825103"/>
              </p:ext>
            </p:extLst>
          </p:nvPr>
        </p:nvGraphicFramePr>
        <p:xfrm>
          <a:off x="179512" y="274638"/>
          <a:ext cx="8712968" cy="13524838"/>
        </p:xfrm>
        <a:graphic>
          <a:graphicData uri="http://schemas.openxmlformats.org/drawingml/2006/table">
            <a:tbl>
              <a:tblPr/>
              <a:tblGrid>
                <a:gridCol w="871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042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Итог:</a:t>
                      </a:r>
                      <a:endParaRPr kumimoji="0" lang="ru-RU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Занимаясь с детьми на музыкальных </a:t>
                      </a:r>
                      <a:r>
                        <a:rPr kumimoji="0" lang="ru-RU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занятиях, а </a:t>
                      </a:r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также выполнение специально подобранных заданий и упражнений на занятиях  повысило качество музыкальных способностей детей.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kern="1200" baseline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Наблюдая за тем, с каким интересом дети осваивали новые музыкально-ритмические игровые упражнения, я увидела, насколько  повысился и общий уровень их музыкальных способностей: улучшилось чувство ритма, координация; дети стали лучше чувствовать музыку и выразительно выполнять танцевальные движения; на  занятиях увеличилась активность  в таких направлениях как пение, слушание музыки, игра на музыкальных инструментах, музыкально–дидактических играх.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kern="1200" baseline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Проанализировав свою работу в этом направлении, я решила, что  она не завершена, её нужно продолжать и  в дальнейшем.</a:t>
                      </a:r>
                      <a:endParaRPr lang="ru-RU" sz="1800" b="1" kern="1200" baseline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b="1" kern="1200" baseline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b="1" kern="1200" baseline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b="1" kern="1200" baseline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b="1" kern="1200" baseline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05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982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Рабочая программа доу танцевального кружка музыкальный руководитель - Большой архив учебнико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Рабочая программа доу танцевального кружка музыкальный руководитель - Большой архив учебнико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52466" y="-17140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DB90C3-80C8-4C34-A412-CCD381B76188}"/>
              </a:ext>
            </a:extLst>
          </p:cNvPr>
          <p:cNvSpPr/>
          <p:nvPr/>
        </p:nvSpPr>
        <p:spPr>
          <a:xfrm>
            <a:off x="683568" y="476672"/>
            <a:ext cx="80032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endParaRPr lang="ru-RU" sz="1600" b="1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endParaRPr lang="ru-RU" sz="1600" b="1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endParaRPr lang="ru-RU" sz="1600" b="1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endParaRPr lang="ru-RU" sz="1200">
              <a:latin typeface="Times New Roman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3E11E4-4B31-4627-A958-19B897629274}"/>
              </a:ext>
            </a:extLst>
          </p:cNvPr>
          <p:cNvSpPr/>
          <p:nvPr/>
        </p:nvSpPr>
        <p:spPr>
          <a:xfrm>
            <a:off x="457200" y="476672"/>
            <a:ext cx="8363272" cy="8263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темы 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Ритм присутствует в нашей жизни повсюду: биение сердца, шаги при движении, тиканье часов, капли воды из сломанного крана, всё это и есть ритм жизни, течение времени. Мы сами того не замечая, стараемся соблюдать ритм, потому, что ритм-это порядок, и мы стараемся его не нарушать. С помощью ритма речь ребёнка развивается намного быстрее и правильнее, его движения становятся свободны, внимание и память чёткими 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Поэтому занятия по освоению  музыкального ритма – это тренировка, которая дает ребенку бесценный жизненный опыт. </a:t>
            </a:r>
          </a:p>
          <a:p>
            <a:pPr>
              <a:lnSpc>
                <a:spcPct val="150000"/>
              </a:lnSpc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Музыкальные способности детей проявляются и развиваются, прежде всего, через движение с музыкой. </a:t>
            </a:r>
            <a:r>
              <a:rPr lang="ru-RU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Согласованность</a:t>
            </a: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ритма движений и музыки также одно из условий, необходимых для развития этой способности. Однако, не у всех детей дошкольного возраста развито чувство ритма. 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24000" y="1623790"/>
          <a:ext cx="6096000" cy="4420997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Актуальность: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465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Своевременность и актуальность проблемы в том, что музыкально – ритмические движения – это средство для развития музыкального слуха, памяти, внимания, выразительности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465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движений, творческого воображения.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465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Музыкально - ритмические   движения    являются одним из важнейших видов музыкальной деятельности.    Они   одновременно развивают   и   двигательные способности, и музыкальный   слух и психические процессы.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Ведь еще не начав говорить, ребенок чувствует ритм, эмоционально откликается на звучание веселой мелодии.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465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Сочетание музыки и пластики дают огромные возможности для воспитания души и тела.   Ведь внедряя в душу ребенка гармонию музыки и ритм, мы воспитываем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465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мыслящего человека, способного восхищаться прекрасным, с радостью согласовывать с ним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ts val="1465"/>
                        </a:lnSpc>
                        <a:spcAft>
                          <a:spcPct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свой быт.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Научить ребёнка согласовывать свои движения с музыкой, выражать игровой образ, передавать в движениях темп и динамику музыки – важная задача. Необходимо продолжать развивать у детей музыкально- ритмические и танцевальные движения целенаправленно.  По средствам театрализованной деятельности  ( перевоплощения в какого либо героя, персонажа из зверей, птиц) и через движения  ребёнок ярче и эмоциональней воспринимает музыку, чувствует смену её настроения, понимает и ощущает её, развивает эмоции, интересы, вкусы, т.е. приобщается к музыкальной культуре, обогащается его духовный мир.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2" descr="Рабочая программа доу танцевального кружка музыкальный руководитель - Большой архив учебнико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357166"/>
          <a:ext cx="7858180" cy="6168139"/>
        </p:xfrm>
        <a:graphic>
          <a:graphicData uri="http://schemas.openxmlformats.org/drawingml/2006/table">
            <a:tbl>
              <a:tblPr/>
              <a:tblGrid>
                <a:gridCol w="7858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681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03715" marR="1037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91769"/>
              </p:ext>
            </p:extLst>
          </p:nvPr>
        </p:nvGraphicFramePr>
        <p:xfrm>
          <a:off x="251520" y="332695"/>
          <a:ext cx="8892480" cy="6083320"/>
        </p:xfrm>
        <a:graphic>
          <a:graphicData uri="http://schemas.openxmlformats.org/drawingml/2006/table">
            <a:tbl>
              <a:tblPr/>
              <a:tblGrid>
                <a:gridCol w="889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33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6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Осуществляя программные задачи по музыкальному развитию на занятиях, праздниках,  развлечениях и других видах деятельности, я обратила внимание на то, что дети охотно, с удовольствием включаются в разучивание и исполнение игр, хороводов, танцевальных постановок, в которых не только можно освоить элементарные ритмические движения, но и изобразить конкретные персонажи, выразительно передать их действия.</a:t>
                      </a:r>
                      <a:r>
                        <a:rPr lang="en-US" sz="14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Они охотно повторяют, старательно заучивают правило и порядок выполненных движений. А </a:t>
                      </a:r>
                      <a:r>
                        <a:rPr lang="ru-RU" sz="1400" b="1" u="sng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многократное повторение одного и того же действия и есть упражнение.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Это навело меня на мысль – уделять больше внимания музыкально-ритмическим упражнениям, с помощью которых можно смело воплощать свои творческие идеи, научить детей чёткости произнесения речевого материала, танцевальных  движений, изображения различный игровых, театральных образов.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kern="120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 и определило тему самообразования «Развитие музыкальных способностей детей дошкольного возраста посредством музыкально-ритмических упражнений»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600" b="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ru-RU" sz="1600" b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08322" marR="1083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абочая программа доу танцевального кружка музыкальный руководитель - Большой архив учебнико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7837" y="23657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7643866" cy="264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>
              <a:ea typeface="Calibri"/>
              <a:cs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>
                <a:ea typeface="Calibri"/>
                <a:cs typeface="Calibri"/>
              </a:rPr>
              <a:t> - </a:t>
            </a:r>
            <a:endParaRPr lang="ru-RU">
              <a:ea typeface="Calibri"/>
              <a:cs typeface="Times New Roman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39552" y="-3522875"/>
            <a:ext cx="6696744" cy="94795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000" b="1">
              <a:solidFill>
                <a:srgbClr val="333333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000" b="1">
              <a:solidFill>
                <a:srgbClr val="333333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000" b="1">
              <a:solidFill>
                <a:srgbClr val="333333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000" b="1">
              <a:solidFill>
                <a:srgbClr val="333333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000" b="1">
              <a:solidFill>
                <a:srgbClr val="333333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000" b="1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000" b="1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000" b="1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000" b="1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000" b="1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000" b="1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000" b="1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</a:t>
            </a:r>
            <a:r>
              <a:rPr kumimoji="0" lang="ru-RU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узыкально–ритмические упражнения: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азвивают чувство ритма, метрическое чувство, внимательность, память,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обогащают эмоциональный мир детей и развивают музыкальные способности;</a:t>
            </a:r>
            <a:endParaRPr kumimoji="0" lang="ru-RU" sz="20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-развивают познавательные способности;</a:t>
            </a:r>
            <a:endParaRPr kumimoji="0" lang="ru-RU" sz="20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воспитывают активность, дисциплинированность, чувство коллективизма;</a:t>
            </a:r>
            <a:endParaRPr kumimoji="0" lang="ru-RU" sz="20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ru-RU" sz="20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способствуют физическому совершенствованию организма.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ru-RU" sz="200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kumimoji="0" 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абочая программа доу танцевального кружка музыкальный руководитель - Большой архив учебнико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252536" y="-675456"/>
            <a:ext cx="9505056" cy="7533456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941523"/>
              </p:ext>
            </p:extLst>
          </p:nvPr>
        </p:nvGraphicFramePr>
        <p:xfrm>
          <a:off x="457200" y="428604"/>
          <a:ext cx="8147248" cy="6329172"/>
        </p:xfrm>
        <a:graphic>
          <a:graphicData uri="http://schemas.openxmlformats.org/drawingml/2006/table">
            <a:tbl>
              <a:tblPr/>
              <a:tblGrid>
                <a:gridCol w="8147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84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</a:rPr>
                        <a:t>Мной была поставлена цель: </a:t>
                      </a:r>
                      <a:endParaRPr lang="ru-RU" sz="20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</a:rPr>
                        <a:t>Развивать музыкальные способности  у дошкольников, путем систематического использования музыкально-ритмических упражнений и игр и движений во всех видах музыкальной деятельности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 panose="02020603050405020304" pitchFamily="18" charset="0"/>
                          <a:cs typeface="+mn-cs"/>
                        </a:rPr>
                        <a:t>Главный принцип :</a:t>
                      </a:r>
                      <a:endParaRPr kumimoji="0" lang="ru-RU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just">
                        <a:spcAft>
                          <a:spcPct val="0"/>
                        </a:spcAft>
                      </a:pPr>
                      <a:r>
                        <a:rPr kumimoji="0" lang="ru-RU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 panose="02020603050405020304" pitchFamily="18" charset="0"/>
                          <a:cs typeface="+mn-cs"/>
                        </a:rPr>
                        <a:t> совместная деятельность при усвоении ритмических упражнений  помогает превратить  занятие в увлекательную музыкально-эстетическую игру. Ребенок даже не заметит, что его чему то учат.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24000" y="3143248"/>
          <a:ext cx="6096000" cy="816326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6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sng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 этап  Аналитический ( изучение)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2" descr="Рабочая программа доу танцевального кружка музыкальный руководитель - Большой архив учебнико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24000" y="2643183"/>
          <a:ext cx="6096000" cy="571504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u="sng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85984" y="214290"/>
            <a:ext cx="4500594" cy="500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u="sng">
                <a:solidFill>
                  <a:srgbClr val="FF0000"/>
                </a:solidFill>
                <a:ea typeface="Calibri"/>
                <a:cs typeface="Times New Roman"/>
              </a:rPr>
              <a:t>ЗАДАЧИ:</a:t>
            </a:r>
            <a:endParaRPr lang="ru-RU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880923"/>
              </p:ext>
            </p:extLst>
          </p:nvPr>
        </p:nvGraphicFramePr>
        <p:xfrm>
          <a:off x="395536" y="928646"/>
          <a:ext cx="8733324" cy="15360723"/>
        </p:xfrm>
        <a:graphic>
          <a:graphicData uri="http://schemas.openxmlformats.org/drawingml/2006/table">
            <a:tbl>
              <a:tblPr/>
              <a:tblGrid>
                <a:gridCol w="8733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58728">
                <a:tc>
                  <a:txBody>
                    <a:bodyPr/>
                    <a:lstStyle/>
                    <a:p>
                      <a:endParaRPr lang="ru-RU" sz="1600" b="1" kern="120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u="sng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Развивающие: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Эстетические:</a:t>
                      </a:r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развивать музыкальный вкус и кругозор; пробуждать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интерес к музыкально-ритмическим упражнениям;  формировать навыки музыкального восприятия в единстве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выразительным движением; прививать им музыкально - эстетический вкус,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ценить красоту;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Пластические: </a:t>
                      </a:r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развивать гибкость, пластичность, выразительность,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точность ритмических движений, мышечную силу, выносливость; формировать навыки грациозности, дать основы элементов танца;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Воспитательные: </a:t>
                      </a:r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воспитывать силу воли, внимательность, самостоятельность, стремление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доводить начатое дело до конца, понимать значение результатов своего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творчества; эмоционально раскрепостить ребёнка; воспитывать</a:t>
                      </a:r>
                      <a:r>
                        <a:rPr kumimoji="0" lang="ru-RU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коммуникативность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sng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Оздоровительные: </a:t>
                      </a:r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способствовать оптимизации роста и развития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опорно-двигательного аппарата; формировать правильную осанку;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содействовать развитию органов дыхания;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800" b="1" kern="120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600" b="1" kern="120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600" b="1" kern="120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600" b="1" kern="120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600" b="1" kern="120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6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253" marR="1022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19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2253" marR="1022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26235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24000" y="3447002"/>
          <a:ext cx="6096000" cy="832358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Calibri"/>
                        </a:rPr>
                        <a:t>● Показ для педагогов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Calibri"/>
                        </a:rPr>
                        <a:t> Организованной образовательной  деятельности ( интеграция)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Calibri"/>
                        </a:rPr>
                        <a:t>« Зимний лес» </a:t>
                      </a:r>
                      <a:r>
                        <a:rPr lang="ru-RU" sz="1100">
                          <a:latin typeface="Cambria"/>
                          <a:ea typeface="Calibri"/>
                          <a:cs typeface="Times New Roman"/>
                        </a:rPr>
                        <a:t>1 младшая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2" descr="Рабочая программа доу танцевального кружка музыкальный руководитель - Большой архив учебнико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22"/>
              </p:ext>
            </p:extLst>
          </p:nvPr>
        </p:nvGraphicFramePr>
        <p:xfrm>
          <a:off x="500034" y="428604"/>
          <a:ext cx="7119966" cy="3509264"/>
        </p:xfrm>
        <a:graphic>
          <a:graphicData uri="http://schemas.openxmlformats.org/drawingml/2006/table">
            <a:tbl>
              <a:tblPr/>
              <a:tblGrid>
                <a:gridCol w="7119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165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kern="120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</a:t>
                      </a:r>
                      <a:r>
                        <a:rPr lang="ru-RU" sz="1800" b="1" kern="120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Методы и приёмы развития музыкальных способностей детей посредством музыкально-ритмических упражнений: </a:t>
                      </a:r>
                      <a:endParaRPr lang="ru-RU" sz="2800" b="1" kern="120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20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 показа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20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2000" b="1" kern="1200" baseline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Словесный метод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ru-RU" sz="2000" b="1" kern="1200" baseline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Наглядный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ru-RU" sz="2000" b="1" kern="1200" baseline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Игровой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ru-RU" sz="2000" b="1" kern="1200" baseline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Практический</a:t>
                      </a:r>
                      <a:r>
                        <a:rPr lang="ru-RU" sz="20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b="1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8BDA51-AA4F-49BE-95BC-0B0F58DF2C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45" t="-17106" r="-10045" b="17106"/>
          <a:stretch>
            <a:fillRect/>
          </a:stretch>
        </p:blipFill>
        <p:spPr>
          <a:xfrm>
            <a:off x="6300192" y="692696"/>
            <a:ext cx="2843808" cy="37917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7" y="4149080"/>
            <a:ext cx="3862397" cy="2172599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975969" y="1600200"/>
          <a:ext cx="5192061" cy="4525963"/>
        </p:xfrm>
        <a:graphic>
          <a:graphicData uri="http://schemas.openxmlformats.org/drawingml/2006/table">
            <a:tbl>
              <a:tblPr/>
              <a:tblGrid>
                <a:gridCol w="5192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59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u="sng">
                          <a:latin typeface="Calibri"/>
                          <a:ea typeface="Calibri"/>
                          <a:cs typeface="Times New Roman"/>
                        </a:rPr>
                        <a:t>Практическая часть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Calibri"/>
                        </a:rPr>
                        <a:t>●</a:t>
                      </a: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 Разработка  рабочей программы в соответствии  с ФГОС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Образовательная область   Художественно- эстетическое развитие « Музыка»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Calibri"/>
                        </a:rPr>
                        <a:t>●Работа с семьёй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Calibri"/>
                        </a:rPr>
                        <a:t>- Выступление с презентацией на  общем родительском собрании  с целью знакомства родителей с программными задачами и содержанием работы по музыкальному воспитанию детей раннего возраста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Calibri"/>
                        </a:rPr>
                        <a:t>Презентация  по теме: « Музыкальное воспитание детей раннего возраста  в ДОУ»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Calibri"/>
                        </a:rPr>
                        <a:t>Презентация по теме : « Театрально игровая деятельность детей»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Calibri"/>
                        </a:rPr>
                        <a:t>- подбор консультаций, рекомендаций в работе с детьми раннего возраста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Calibri"/>
                        </a:rPr>
                        <a:t>●</a:t>
                      </a: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   Подбор и пополнение музыкально- ритмических, дидактических игр, танцев, атрибутики для развития эмоционального    восприятия музыки детьми раннего возраста по средствам театрализованной деятельности.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Calibri"/>
                        </a:rPr>
                        <a:t>- Изготовление атрибутики для музыкально- ритмических плясок, танцев.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Calibri"/>
                        </a:rPr>
                        <a:t>Ленточки, султанчики, снежинки, листочки ( осенние),   погремушки – шумелки, звёздочки,  капельки.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Calibri"/>
                        </a:rPr>
                        <a:t>- Изготовление  масок, шапочек для театрализованных постановок, игр.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Calibri"/>
                        </a:rPr>
                        <a:t>Шляпы на голову  – цветочки, лягушата,  котята,  цыплята.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Calibri"/>
                        </a:rPr>
                        <a:t>Маски домашних и диких животных.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7351" marR="973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2" descr="Рабочая программа доу танцевального кружка музыкальный руководитель - Большой архив учебнико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08013"/>
              </p:ext>
            </p:extLst>
          </p:nvPr>
        </p:nvGraphicFramePr>
        <p:xfrm>
          <a:off x="395536" y="285728"/>
          <a:ext cx="8105553" cy="12475537"/>
        </p:xfrm>
        <a:graphic>
          <a:graphicData uri="http://schemas.openxmlformats.org/drawingml/2006/table">
            <a:tbl>
              <a:tblPr/>
              <a:tblGrid>
                <a:gridCol w="8105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306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endParaRPr lang="ru-RU" sz="1600" b="1" baseline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1400" b="1" u="sng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Этапы обучения музыкально-ритмическим упражнениям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Обучение на первом этапе направлено на создание у детей общего представления о новом упражнении во взаимосвязи с музыкой. Дети получают первичные сведения о характере музыки, о элементах упражнения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Основные действия педагога на первом этапе обучения включают в себя: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ct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/>
                        </a:tabLs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Показ нового упражнения  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ct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/>
                        </a:tabLs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Выразительное исполнение;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ct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/>
                        </a:tabLs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Объяснение;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На втором этапе обучения дети овладевают умением правильно понимать музыку и выполнять элементы упражнения в соответствии со средствами музыкальной выразительности. Педагог должен постоянно наблюдать за выполнением детьми движений в соответствии с темпом, ритмом, динамическими оттенками музыки, исправлять ошибки. В результате активной работы педагога и детей на втором этапе обучения происходит овладение упражнением 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</a:rPr>
                        <a:t>Третий этап обучения направлен на автоматизацию и совершенствование движений во взаимосвязи с музыкой.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ct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400" b="1" kern="12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400" b="1" kern="12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ru-RU" sz="2400" b="1" kern="12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415" marR="874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06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415" marR="874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13541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Рабочая программа доу танцевального кружка музыкальный руководитель - Большой архив учебнико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455205" y="-108394"/>
            <a:ext cx="9851741" cy="730779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6"/>
            <a:ext cx="8229600" cy="56975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0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28605"/>
            <a:ext cx="792961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>
              <a:ea typeface="Calibri"/>
              <a:cs typeface="Times New Roman"/>
            </a:endParaRPr>
          </a:p>
        </p:txBody>
      </p:sp>
      <p:pic>
        <p:nvPicPr>
          <p:cNvPr id="7" name="Рисунок 6" descr="C:\Users\Админ\AppData\Local\Microsoft\Windows\INetCache\Content.MSO\7519B029.tmp">
            <a:extLst>
              <a:ext uri="{FF2B5EF4-FFF2-40B4-BE49-F238E27FC236}">
                <a16:creationId xmlns:a16="http://schemas.microsoft.com/office/drawing/2014/main" id="{F4211334-E0EB-4091-B27A-C8DE7C1DB44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458065">
            <a:off x="7345014" y="4596886"/>
            <a:ext cx="1450155" cy="19867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539552" y="428604"/>
            <a:ext cx="810441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Программно-методическое обеспечение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0"/>
              </a:spcBef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Мои помощники: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А.И. Буренина  «Ритмическая мозаика»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Каплунова, И Новоскольцева «Этот удивительный ритм»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М.Кишиневская, Е.Кузнецова «Музыкальные игры для малышей»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А.Луговская «Ритмические упражнения, игры, пляски»</a:t>
            </a:r>
          </a:p>
          <a:p>
            <a:pPr>
              <a:spcBef>
                <a:spcPct val="0"/>
              </a:spcBef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62B59C4-4593-4409-B78C-EAF78F57B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8019" y="4048604"/>
            <a:ext cx="1727479" cy="230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Луговская А. Ритмические упражнения, игры и пляски">
            <a:extLst>
              <a:ext uri="{FF2B5EF4-FFF2-40B4-BE49-F238E27FC236}">
                <a16:creationId xmlns:a16="http://schemas.microsoft.com/office/drawing/2014/main" id="{200C2EBE-1AA2-49A2-AF8F-4C7C17428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97138">
            <a:off x="5553869" y="4449908"/>
            <a:ext cx="1697285" cy="24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C14AB86-FDD1-4BE7-9301-9943F33DF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r="6580"/>
          <a:stretch>
            <a:fillRect/>
          </a:stretch>
        </p:blipFill>
        <p:spPr bwMode="auto">
          <a:xfrm rot="19645402">
            <a:off x="2555695" y="4867336"/>
            <a:ext cx="1767959" cy="201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36</Paragraphs>
  <Slides>19</Slides>
  <Notes>0</Notes>
  <TotalTime>1089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0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Домашний</dc:creator>
  <cp:lastModifiedBy>vika.fomenko219@mail.ru</cp:lastModifiedBy>
  <cp:revision>129</cp:revision>
  <dcterms:created xsi:type="dcterms:W3CDTF">2015-04-11T15:00:09Z</dcterms:created>
  <dcterms:modified xsi:type="dcterms:W3CDTF">2020-04-18T12:17:54Z</dcterms:modified>
</cp:coreProperties>
</file>